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Medium" panose="020B0603050203000203" pitchFamily="34" charset="0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1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523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TransferIQ: Prediction of Football Player Transfer Values using AI &amp; Multi-Model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305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Player Transfer Value Prediction using LSTM, XGBoost, LightGBM &amp; Ensemble Models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114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Soniesh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Immidichety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937" y="1222891"/>
            <a:ext cx="7868126" cy="1138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 &amp; Future Directions: Empowering Data-Driven Decisions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7937" y="2635210"/>
            <a:ext cx="7868126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multi-model approach, integrating ensemble and LSTM insights, provides a robust framework for player valuation, poised to transform football transfer strategies.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7937" y="3423404"/>
            <a:ext cx="7868126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Ensemble Model Excellence: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Our ensemble model delivered the best performance for static valuation, proving highly accurate.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7937" y="4070271"/>
            <a:ext cx="7868126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LSTM's Role: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While not suitable for our initial football dataset, LSTM's capability was successfully demonstrated with time-series data, showing potential for future applications.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7937" y="4717137"/>
            <a:ext cx="7868126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Multi-Source Data Advantage: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Combining diverse data types significantly enhances predictive accuracy and depth of insight.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37937" y="5573673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Work: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7937" y="6131838"/>
            <a:ext cx="7868126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Further enhancements include integrating real-time contract details, more granular injury data, and advanced market sentiment analysis. We aim to explore deep learning on structured football time-series data for even greater predictive power.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729" y="857131"/>
            <a:ext cx="7764542" cy="1231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Challenge: Navigating the Complex Football Transfer Market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9729" y="2384227"/>
            <a:ext cx="7764542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football transfer market is a dynamic ecosystem, valued at over £7.6 billion in 2023. Clubs face immense pressure to make astute decisions, as player acquisitions represent significant investments and strategic moves.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89729" y="3551753"/>
            <a:ext cx="3783687" cy="2127052"/>
          </a:xfrm>
          <a:prstGeom prst="roundRect">
            <a:avLst>
              <a:gd name="adj" fmla="val 5159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6869" y="3551753"/>
            <a:ext cx="91440" cy="2127052"/>
          </a:xfrm>
          <a:prstGeom prst="roundRect">
            <a:avLst>
              <a:gd name="adj" fmla="val 32330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978218" y="3771662"/>
            <a:ext cx="246352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 Stakes &amp; Costs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78218" y="4197787"/>
            <a:ext cx="3275290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Rising transfer fees and player salaries demand precise valuation to avoid costly errors.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0465" y="3551753"/>
            <a:ext cx="3783806" cy="2127052"/>
          </a:xfrm>
          <a:prstGeom prst="roundRect">
            <a:avLst>
              <a:gd name="adj" fmla="val 5159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47605" y="3551753"/>
            <a:ext cx="91440" cy="2127052"/>
          </a:xfrm>
          <a:prstGeom prst="roundRect">
            <a:avLst>
              <a:gd name="adj" fmla="val 32330"/>
            </a:avLst>
          </a:prstGeom>
          <a:solidFill>
            <a:srgbClr val="FFBC8F"/>
          </a:solidFill>
          <a:ln/>
        </p:spPr>
      </p:sp>
      <p:sp>
        <p:nvSpPr>
          <p:cNvPr id="11" name="Text 8"/>
          <p:cNvSpPr/>
          <p:nvPr/>
        </p:nvSpPr>
        <p:spPr>
          <a:xfrm>
            <a:off x="4958953" y="3771662"/>
            <a:ext cx="246352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Complex Variables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958953" y="4197787"/>
            <a:ext cx="3275409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Valuation is influenced by performance metrics, player sentiment, injury history, and broader market trends.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89729" y="5875853"/>
            <a:ext cx="7764542" cy="1496497"/>
          </a:xfrm>
          <a:prstGeom prst="roundRect">
            <a:avLst>
              <a:gd name="adj" fmla="val 733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66869" y="5875853"/>
            <a:ext cx="91440" cy="1496497"/>
          </a:xfrm>
          <a:prstGeom prst="roundRect">
            <a:avLst>
              <a:gd name="adj" fmla="val 32330"/>
            </a:avLst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978218" y="6095762"/>
            <a:ext cx="246352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Strategic Imperative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978218" y="6521887"/>
            <a:ext cx="7256145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predictions enable clubs to identify undervalued talent and optimise squad development.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0753" y="360283"/>
            <a:ext cx="8288893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Overview: Bridging the Gap Between Performance and Market Dynamics</a:t>
            </a:r>
            <a:endParaRPr lang="en-US" sz="2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53" y="1523405"/>
            <a:ext cx="3984665" cy="39846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70753" y="5655469"/>
            <a:ext cx="2330410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A. Football Player Dataset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3170753" y="6032063"/>
            <a:ext cx="3984665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player performance statistics (passes, shots, goals, etc.).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3170753" y="6497241"/>
            <a:ext cx="398466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Player social sentiment analysis data.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170753" y="6752749"/>
            <a:ext cx="398466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injury history records.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3170753" y="7008257"/>
            <a:ext cx="398466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market value statistics.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3170753" y="7335798"/>
            <a:ext cx="3984665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Note:</a:t>
            </a: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dataset was not ideal for LSTM due to its non-time-series structure, lack of temporal continuity, and irregular intervals.</a:t>
            </a:r>
            <a:endParaRPr lang="en-US" sz="10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602" y="1523405"/>
            <a:ext cx="3984665" cy="398466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82602" y="5655469"/>
            <a:ext cx="2733080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B. Bitcoin Time-Series Dataset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482602" y="6032063"/>
            <a:ext cx="398466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exclusively for LSTM model demonstration.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7482602" y="6287572"/>
            <a:ext cx="398466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Columns: Date, Open, Close, High, Low, Volume.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482602" y="6543080"/>
            <a:ext cx="3984665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Selected for its inherent temporal order, crucial for LSTM.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7482602" y="6870621"/>
            <a:ext cx="3984665" cy="419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provided a clean, sequential data structure for demonstrating LSTM's capabilities.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16956" y="434697"/>
            <a:ext cx="9996488" cy="987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Preprocessing: Refining Raw Data for Predictive Power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2316956" y="1738432"/>
            <a:ext cx="9996488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rigorous preprocessing workflow transforms raw data into a clean, structured format, ready for advanced modelling. This ensures data quality and enhances model accuracy.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2316956" y="2421731"/>
            <a:ext cx="632103" cy="948214"/>
          </a:xfrm>
          <a:prstGeom prst="roundRect">
            <a:avLst>
              <a:gd name="adj" fmla="val 360050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2514481" y="2747724"/>
            <a:ext cx="2370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107055" y="2579727"/>
            <a:ext cx="2088952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Missing Value Handling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107055" y="2921318"/>
            <a:ext cx="920638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imputation and removal to maintain data integrity.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2316956" y="3527941"/>
            <a:ext cx="632103" cy="948214"/>
          </a:xfrm>
          <a:prstGeom prst="roundRect">
            <a:avLst>
              <a:gd name="adj" fmla="val 360050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2514481" y="3853934"/>
            <a:ext cx="2370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3107055" y="3685937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Scaling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3107055" y="4027527"/>
            <a:ext cx="920638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Normalisation and standardisation for optimal model performance.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2316956" y="4634151"/>
            <a:ext cx="632103" cy="948214"/>
          </a:xfrm>
          <a:prstGeom prst="roundRect">
            <a:avLst>
              <a:gd name="adj" fmla="val 360050"/>
            </a:avLst>
          </a:prstGeom>
          <a:solidFill>
            <a:srgbClr val="484B51"/>
          </a:solidFill>
          <a:ln/>
        </p:spPr>
      </p:sp>
      <p:sp>
        <p:nvSpPr>
          <p:cNvPr id="13" name="Text 11"/>
          <p:cNvSpPr/>
          <p:nvPr/>
        </p:nvSpPr>
        <p:spPr>
          <a:xfrm>
            <a:off x="2514481" y="4960144"/>
            <a:ext cx="2370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3107055" y="4792147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One-Hot Encoding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3107055" y="5133737"/>
            <a:ext cx="920638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Categorical features transformed for machine learning compatibility.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2316956" y="5740360"/>
            <a:ext cx="632103" cy="948214"/>
          </a:xfrm>
          <a:prstGeom prst="roundRect">
            <a:avLst>
              <a:gd name="adj" fmla="val 360050"/>
            </a:avLst>
          </a:prstGeom>
          <a:solidFill>
            <a:srgbClr val="484B51"/>
          </a:solidFill>
          <a:ln/>
        </p:spPr>
      </p:sp>
      <p:sp>
        <p:nvSpPr>
          <p:cNvPr id="17" name="Text 15"/>
          <p:cNvSpPr/>
          <p:nvPr/>
        </p:nvSpPr>
        <p:spPr>
          <a:xfrm>
            <a:off x="2514481" y="6066353"/>
            <a:ext cx="2370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3107055" y="5898356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Engineering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3107055" y="6239947"/>
            <a:ext cx="920638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Creation of new features like injury risk, sentiment score, and contract duration.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2316956" y="6846570"/>
            <a:ext cx="632103" cy="948214"/>
          </a:xfrm>
          <a:prstGeom prst="roundRect">
            <a:avLst>
              <a:gd name="adj" fmla="val 360050"/>
            </a:avLst>
          </a:prstGeom>
          <a:solidFill>
            <a:srgbClr val="484B51"/>
          </a:solidFill>
          <a:ln/>
        </p:spPr>
      </p:sp>
      <p:sp>
        <p:nvSpPr>
          <p:cNvPr id="21" name="Text 19"/>
          <p:cNvSpPr/>
          <p:nvPr/>
        </p:nvSpPr>
        <p:spPr>
          <a:xfrm>
            <a:off x="2514481" y="7172563"/>
            <a:ext cx="2370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3107055" y="7004566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Sentiment Analysis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3107055" y="7346156"/>
            <a:ext cx="920638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VADER/TextBlob for quantifying player sentiment from social data.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7764" y="386239"/>
            <a:ext cx="7835146" cy="419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Exploratory Data Analysis: Uncovering Key Insights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3067764" y="1074539"/>
            <a:ext cx="8494752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Thorough EDA is crucial for understanding the underlying patterns and relationships within our datasets, guiding our model selection and feature engineering processes.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64" y="1806297"/>
            <a:ext cx="4083487" cy="40834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67764" y="6040874"/>
            <a:ext cx="1685687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Correlation Heatmaps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3067764" y="6384965"/>
            <a:ext cx="4083487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Visualising relationships between player attributes and market values, highlighting key drivers.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067764" y="6948845"/>
            <a:ext cx="1819037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 Indicators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3067764" y="7292935"/>
            <a:ext cx="4083487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Analysing distribution and impact of key metrics like goals, assists, and minutes played.</a:t>
            </a:r>
            <a:endParaRPr lang="en-US" sz="1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531" y="1806297"/>
            <a:ext cx="4083487" cy="408348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86531" y="6040874"/>
            <a:ext cx="2034659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Trends &amp; Distributions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486531" y="6384965"/>
            <a:ext cx="4083487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common patterns in player data, such as age vs. value, and position-specific trends.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565547"/>
            <a:ext cx="7704296" cy="1928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Machine Learning Models: A Multi-faceted Approach to Prediction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6252" y="2802136"/>
            <a:ext cx="7704296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employ a combination of powerful machine learning models, each selected for its unique strengths in handling complex, tabular data and delivering high accuracy in player valuation.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6252" y="4020741"/>
            <a:ext cx="7704296" cy="3644979"/>
          </a:xfrm>
          <a:prstGeom prst="roundRect">
            <a:avLst>
              <a:gd name="adj" fmla="val 846"/>
            </a:avLst>
          </a:prstGeom>
          <a:solidFill>
            <a:srgbClr val="484B51"/>
          </a:solidFill>
          <a:ln/>
        </p:spPr>
      </p:sp>
      <p:sp>
        <p:nvSpPr>
          <p:cNvPr id="6" name="Shape 3"/>
          <p:cNvSpPr/>
          <p:nvPr/>
        </p:nvSpPr>
        <p:spPr>
          <a:xfrm>
            <a:off x="6206252" y="4020741"/>
            <a:ext cx="7704296" cy="1822490"/>
          </a:xfrm>
          <a:prstGeom prst="roundRect">
            <a:avLst>
              <a:gd name="adj" fmla="val 1693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411873" y="422636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XGBoost &amp; LightGBM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11873" y="4670941"/>
            <a:ext cx="7293054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Exceptional for tabular data, handling non-linear relationships and mixed features with high accuracy for player value prediction.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6252" y="5843230"/>
            <a:ext cx="7704296" cy="1822490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0" name="Shape 7"/>
          <p:cNvSpPr/>
          <p:nvPr/>
        </p:nvSpPr>
        <p:spPr>
          <a:xfrm>
            <a:off x="6206252" y="5843230"/>
            <a:ext cx="7704296" cy="22860"/>
          </a:xfrm>
          <a:prstGeom prst="roundRect">
            <a:avLst>
              <a:gd name="adj" fmla="val 134966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9801225" y="5597604"/>
            <a:ext cx="514112" cy="514112"/>
          </a:xfrm>
          <a:prstGeom prst="roundRect">
            <a:avLst>
              <a:gd name="adj" fmla="val 6001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9693" y="5726073"/>
            <a:ext cx="257056" cy="25705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411873" y="635734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Ensemble Model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411873" y="6801922"/>
            <a:ext cx="7293054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predictions from individual models (including LSTM where applicable) to produce a final, optimised transfer value.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31106" y="365046"/>
            <a:ext cx="8368070" cy="826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LSTM Model: Proof-of-Concept with Bitcoin Time-Series Data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3131106" y="1456373"/>
            <a:ext cx="8368070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not suitable for our primary football dataset, the LSTM model was critically applied to the Bitcoin dataset to demonstrate its capability in sequential time-series learning and prediction.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106" y="2177177"/>
            <a:ext cx="4022646" cy="402264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31106" y="6348651"/>
            <a:ext cx="1653778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LSTM Architecture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3131106" y="6687622"/>
            <a:ext cx="4022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Specifically designed for sequential data.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131106" y="6945392"/>
            <a:ext cx="4022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Capable of learning long-term dependencies.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3131106" y="7203162"/>
            <a:ext cx="4022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Ideal for predicting patterns in time-series data.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3131106" y="7533799"/>
            <a:ext cx="4022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model predicts future values based on historical sequences.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84031" y="2160627"/>
            <a:ext cx="2457569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Sequential Time-Series Learning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484031" y="2499598"/>
            <a:ext cx="4022646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LSTM model effectively learned from the Bitcoin dataset's temporal order, predicting Open/Close prices.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84031" y="3041809"/>
            <a:ext cx="4022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Predicts opening and closing prices.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84031" y="3299579"/>
            <a:ext cx="4022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Highlights its strength in capturing dynamic trends.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484031" y="3557349"/>
            <a:ext cx="4022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Serves as a critical proof-of-concept for future applications.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7484031" y="3887986"/>
            <a:ext cx="4022646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exercise validated LSTM's potential for truly time-series structured football data.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7714" y="405051"/>
            <a:ext cx="9294852" cy="918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Final System Architecture: A Unified Predictive Framework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667714" y="1617345"/>
            <a:ext cx="9294852" cy="470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integrates diverse data sources and advanced modelling techniques into a cohesive framework, enabling robust and dynamic player transfer value predictions.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82" y="2252663"/>
            <a:ext cx="5171599" cy="517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31598" y="3105997"/>
            <a:ext cx="1666354" cy="261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Ingestion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31598" y="3441766"/>
            <a:ext cx="1666354" cy="62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 raw time-series and tabular sources.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741149" y="3105997"/>
            <a:ext cx="1666354" cy="261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741149" y="3441766"/>
            <a:ext cx="1666354" cy="62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normalize, and align datasets for modelling.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231743" y="5615403"/>
            <a:ext cx="1666354" cy="261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Modeling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5231743" y="5951173"/>
            <a:ext cx="1666354" cy="62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 for sequences; XGBoost/LightGBM for tabular.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741149" y="5484698"/>
            <a:ext cx="1666354" cy="522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Ensemble &amp; Predict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741149" y="6081878"/>
            <a:ext cx="1666354" cy="62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Tune, combine models, and produce final prediction.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2667714" y="7589401"/>
            <a:ext cx="9294852" cy="23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architecture allows for comprehensive analysis, from raw data ingestion to an optimised final prediction.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576739"/>
            <a:ext cx="13162359" cy="1310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Results &amp; Performance: Quantifying Predictive Accuracy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020" y="2307074"/>
            <a:ext cx="1316235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evaluation metrics clearly demonstrate the superior performance of our ensemble model, providing clubs with highly reliable transfer value predictions.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4020" y="3214211"/>
            <a:ext cx="13162359" cy="1822252"/>
          </a:xfrm>
          <a:prstGeom prst="roundRect">
            <a:avLst>
              <a:gd name="adj" fmla="val 17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1640" y="3221831"/>
            <a:ext cx="13147119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51547" y="3355181"/>
            <a:ext cx="2863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LightGBM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242078" y="3355181"/>
            <a:ext cx="285976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2.5M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28798" y="3355181"/>
            <a:ext cx="285976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1.8M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0815518" y="3355181"/>
            <a:ext cx="2863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0.88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1640" y="3824168"/>
            <a:ext cx="13147119" cy="602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51547" y="3957518"/>
            <a:ext cx="2863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XGBoost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4242078" y="3957518"/>
            <a:ext cx="285976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2.3M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28798" y="3957518"/>
            <a:ext cx="285976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1.7M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0815518" y="3957518"/>
            <a:ext cx="2863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0.90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1640" y="4426506"/>
            <a:ext cx="13147119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51547" y="4559856"/>
            <a:ext cx="2863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Ensemble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4242078" y="4559856"/>
            <a:ext cx="285976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1.9M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28798" y="4559856"/>
            <a:ext cx="285976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1.4M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0815518" y="4559856"/>
            <a:ext cx="286357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0.94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34020" y="5272326"/>
            <a:ext cx="6476286" cy="238279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1" name="Shape 19"/>
          <p:cNvSpPr/>
          <p:nvPr/>
        </p:nvSpPr>
        <p:spPr>
          <a:xfrm>
            <a:off x="943689" y="5481995"/>
            <a:ext cx="629126" cy="629126"/>
          </a:xfrm>
          <a:prstGeom prst="roundRect">
            <a:avLst>
              <a:gd name="adj" fmla="val 14532996"/>
            </a:avLst>
          </a:prstGeom>
          <a:solidFill>
            <a:srgbClr val="FFBC8F"/>
          </a:solidFill>
          <a:ln/>
        </p:spPr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687" y="5654993"/>
            <a:ext cx="283131" cy="283131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943689" y="6320790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Insights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943689" y="6774180"/>
            <a:ext cx="605694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ensemble model consistently outperforms individual models, achieving a 15% reduction in prediction error.</a:t>
            </a:r>
            <a:endParaRPr lang="en-US" sz="1650" dirty="0"/>
          </a:p>
        </p:txBody>
      </p:sp>
      <p:sp>
        <p:nvSpPr>
          <p:cNvPr id="25" name="Shape 22"/>
          <p:cNvSpPr/>
          <p:nvPr/>
        </p:nvSpPr>
        <p:spPr>
          <a:xfrm>
            <a:off x="7419975" y="5272326"/>
            <a:ext cx="6476405" cy="238279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6" name="Shape 23"/>
          <p:cNvSpPr/>
          <p:nvPr/>
        </p:nvSpPr>
        <p:spPr>
          <a:xfrm>
            <a:off x="7629644" y="5481995"/>
            <a:ext cx="629126" cy="629126"/>
          </a:xfrm>
          <a:prstGeom prst="roundRect">
            <a:avLst>
              <a:gd name="adj" fmla="val 14532996"/>
            </a:avLst>
          </a:prstGeom>
          <a:solidFill>
            <a:srgbClr val="FFBC8F"/>
          </a:solidFill>
          <a:ln/>
        </p:spPr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2642" y="5654993"/>
            <a:ext cx="283131" cy="283131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7629644" y="6320790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Evaluation Metrics</a:t>
            </a:r>
            <a:endParaRPr lang="en-US" sz="2050" dirty="0"/>
          </a:p>
        </p:txBody>
      </p:sp>
      <p:sp>
        <p:nvSpPr>
          <p:cNvPr id="29" name="Text 25"/>
          <p:cNvSpPr/>
          <p:nvPr/>
        </p:nvSpPr>
        <p:spPr>
          <a:xfrm>
            <a:off x="7629644" y="6774180"/>
            <a:ext cx="605706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RMSE of 1.9M, MAE of 1.4M, and an impressive R² of 0.94 for the ensemble model.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970</Words>
  <Application>Microsoft Office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IBM Plex Sans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Soniesh Immidichetty</cp:lastModifiedBy>
  <cp:revision>2</cp:revision>
  <dcterms:created xsi:type="dcterms:W3CDTF">2026-01-21T12:06:40Z</dcterms:created>
  <dcterms:modified xsi:type="dcterms:W3CDTF">2026-01-21T18:07:11Z</dcterms:modified>
</cp:coreProperties>
</file>